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66" r:id="rId6"/>
    <p:sldId id="261" r:id="rId7"/>
    <p:sldId id="262" r:id="rId8"/>
    <p:sldId id="263" r:id="rId9"/>
    <p:sldId id="265" r:id="rId10"/>
    <p:sldId id="267" r:id="rId11"/>
    <p:sldId id="269" r:id="rId12"/>
    <p:sldId id="270" r:id="rId13"/>
    <p:sldId id="271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6/18/2019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6/18/2019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373488"/>
            <a:ext cx="8915399" cy="1262129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GB" dirty="0" smtClean="0"/>
              <a:t>EXCHANGE RATES 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1854559"/>
            <a:ext cx="8915399" cy="4049104"/>
          </a:xfrm>
        </p:spPr>
        <p:txBody>
          <a:bodyPr>
            <a:normAutofit/>
          </a:bodyPr>
          <a:lstStyle/>
          <a:p>
            <a:pPr algn="ctr"/>
            <a:r>
              <a:rPr lang="en-GB" sz="3600" dirty="0" smtClean="0"/>
              <a:t>Name </a:t>
            </a:r>
          </a:p>
          <a:p>
            <a:pPr algn="ctr"/>
            <a:r>
              <a:rPr lang="en-GB" sz="3600" dirty="0" smtClean="0"/>
              <a:t>Institutional Affiliation </a:t>
            </a:r>
          </a:p>
          <a:p>
            <a:pPr algn="ctr"/>
            <a:r>
              <a:rPr lang="en-GB" sz="3600" dirty="0" smtClean="0"/>
              <a:t>Course </a:t>
            </a:r>
          </a:p>
          <a:p>
            <a:pPr algn="ctr"/>
            <a:r>
              <a:rPr lang="en-GB" sz="3600" dirty="0" smtClean="0"/>
              <a:t>Date 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35678102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0"/>
            <a:ext cx="8911687" cy="1004552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GB" dirty="0" smtClean="0"/>
              <a:t>Introduction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184855"/>
            <a:ext cx="8915400" cy="5525037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endParaRPr lang="en-US" dirty="0"/>
          </a:p>
          <a:p>
            <a:pPr>
              <a:spcBef>
                <a:spcPct val="60000"/>
              </a:spcBef>
              <a:buClr>
                <a:schemeClr val="tx1"/>
              </a:buClr>
              <a:buSzPct val="85000"/>
              <a:buFont typeface="Wingdings" panose="05000000000000000000" pitchFamily="2" charset="2"/>
              <a:buChar char="Ø"/>
            </a:pPr>
            <a:r>
              <a:rPr lang="en-US" altLang="en-US" sz="2800" dirty="0"/>
              <a:t>In general, goods, services, and assets produced in a country must be paid for in that country’s currency.</a:t>
            </a:r>
          </a:p>
          <a:p>
            <a:pPr>
              <a:spcBef>
                <a:spcPct val="60000"/>
              </a:spcBef>
              <a:buClr>
                <a:schemeClr val="tx1"/>
              </a:buClr>
              <a:buSzPct val="85000"/>
              <a:buFont typeface="Wingdings" panose="05000000000000000000" pitchFamily="2" charset="2"/>
              <a:buChar char="Ø"/>
            </a:pPr>
            <a:r>
              <a:rPr lang="en-US" altLang="en-US" sz="2800" b="1" dirty="0"/>
              <a:t>Foreign Exchange Market</a:t>
            </a:r>
          </a:p>
          <a:p>
            <a:pPr lvl="1">
              <a:spcBef>
                <a:spcPct val="60000"/>
              </a:spcBef>
              <a:buClr>
                <a:schemeClr val="tx1"/>
              </a:buClr>
              <a:buSzPct val="85000"/>
              <a:buFont typeface="Wingdings" panose="05000000000000000000" pitchFamily="2" charset="2"/>
              <a:buChar char="ü"/>
            </a:pPr>
            <a:r>
              <a:rPr lang="en-US" altLang="en-US" sz="2600" dirty="0"/>
              <a:t>International transactions require a market in which currencies can be exchanged for each other.</a:t>
            </a:r>
          </a:p>
          <a:p>
            <a:pPr>
              <a:spcBef>
                <a:spcPct val="60000"/>
              </a:spcBef>
              <a:buClr>
                <a:schemeClr val="tx1"/>
              </a:buClr>
              <a:buSzPct val="85000"/>
              <a:buFont typeface="Wingdings 2" panose="05020102010507070707" pitchFamily="18" charset="2"/>
              <a:buChar char=""/>
            </a:pPr>
            <a:r>
              <a:rPr lang="en-US" altLang="en-US" sz="2800" b="1" dirty="0"/>
              <a:t>Exchange Rates</a:t>
            </a:r>
          </a:p>
          <a:p>
            <a:pPr lvl="1">
              <a:spcBef>
                <a:spcPct val="60000"/>
              </a:spcBef>
              <a:buClr>
                <a:schemeClr val="tx1"/>
              </a:buClr>
              <a:buSzPct val="85000"/>
              <a:buFont typeface="Wingdings" panose="05000000000000000000" pitchFamily="2" charset="2"/>
              <a:buChar char="ü"/>
            </a:pPr>
            <a:r>
              <a:rPr lang="en-US" altLang="en-US" sz="2600" dirty="0"/>
              <a:t>The prices at which currencies trade, as determined by the foreign exchange market.</a:t>
            </a:r>
            <a:endParaRPr lang="en-US" altLang="en-US" sz="2600" i="1" dirty="0"/>
          </a:p>
          <a:p>
            <a:pPr>
              <a:buFont typeface="Wingdings" panose="05000000000000000000" pitchFamily="2" charset="2"/>
              <a:buChar char="q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25318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dirty="0" smtClean="0"/>
              <a:t>How Supply and  </a:t>
            </a:r>
            <a:r>
              <a:rPr lang="en-US" dirty="0"/>
              <a:t>Demand </a:t>
            </a:r>
            <a:r>
              <a:rPr lang="en-US" dirty="0" smtClean="0"/>
              <a:t>Determine </a:t>
            </a:r>
            <a:r>
              <a:rPr lang="en-US" dirty="0"/>
              <a:t>Exchange Rates</a:t>
            </a:r>
            <a:br>
              <a:rPr lang="en-US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000" b="1" dirty="0">
                <a:solidFill>
                  <a:schemeClr val="bg2">
                    <a:lumMod val="10000"/>
                  </a:schemeClr>
                </a:solidFill>
              </a:rPr>
              <a:t>The Demand for and Supply of U.S. </a:t>
            </a:r>
            <a:r>
              <a:rPr lang="en-US" sz="2000" b="1" dirty="0" smtClean="0">
                <a:solidFill>
                  <a:schemeClr val="bg2">
                    <a:lumMod val="10000"/>
                  </a:schemeClr>
                </a:solidFill>
              </a:rPr>
              <a:t>Dollars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</a:rPr>
              <a:t>Market </a:t>
            </a:r>
            <a:r>
              <a:rPr lang="en-US" sz="2000" dirty="0">
                <a:solidFill>
                  <a:schemeClr val="tx1"/>
                </a:solidFill>
              </a:rPr>
              <a:t>equilibrium occurs where the demand for U.S. dollars equals the supply.</a:t>
            </a:r>
          </a:p>
          <a:p>
            <a:pPr marL="0" indent="0">
              <a:buNone/>
            </a:pPr>
            <a:endParaRPr lang="en-GB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0387" y="3271235"/>
            <a:ext cx="7241348" cy="3206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67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218941"/>
            <a:ext cx="8911687" cy="1081825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dirty="0"/>
              <a:t>Changes in Demand or Supply</a:t>
            </a:r>
            <a:br>
              <a:rPr lang="en-US" dirty="0"/>
            </a:br>
            <a:endParaRPr lang="en-GB" dirty="0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2589212" y="1300766"/>
            <a:ext cx="8915400" cy="5460642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US" b="1" dirty="0">
                <a:solidFill>
                  <a:schemeClr val="bg2">
                    <a:lumMod val="10000"/>
                  </a:schemeClr>
                </a:solidFill>
              </a:rPr>
              <a:t>Shifts in the Demand for U.S. </a:t>
            </a:r>
            <a:r>
              <a:rPr lang="en-US" b="1" dirty="0" smtClean="0">
                <a:solidFill>
                  <a:schemeClr val="bg2">
                    <a:lumMod val="10000"/>
                  </a:schemeClr>
                </a:solidFill>
              </a:rPr>
              <a:t>Dollars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An increase in the demand for dollars will increase (appreciate) the dollar’s exchange </a:t>
            </a:r>
            <a:r>
              <a:rPr lang="en-US" dirty="0" smtClean="0">
                <a:solidFill>
                  <a:schemeClr val="tx1"/>
                </a:solidFill>
              </a:rPr>
              <a:t>rate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</a:rPr>
              <a:t>Higher </a:t>
            </a:r>
            <a:r>
              <a:rPr lang="en-US" dirty="0">
                <a:solidFill>
                  <a:schemeClr val="tx1"/>
                </a:solidFill>
              </a:rPr>
              <a:t>U.S. interest rates or lower U.S. prices will increase the demand for </a:t>
            </a:r>
            <a:r>
              <a:rPr lang="en-US" dirty="0" smtClean="0">
                <a:solidFill>
                  <a:schemeClr val="tx1"/>
                </a:solidFill>
              </a:rPr>
              <a:t>dollars</a:t>
            </a:r>
            <a:endParaRPr lang="en-US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endParaRPr lang="en-US" b="1" dirty="0">
              <a:solidFill>
                <a:schemeClr val="bg2">
                  <a:lumMod val="10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endParaRPr lang="en-GB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16" name="Picture 1" descr="http://ebooks.bfwpub.com/Krugman_AP_Macro/figures/42_2_big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35" t="12086" r="2185" b="2927"/>
          <a:stretch>
            <a:fillRect/>
          </a:stretch>
        </p:blipFill>
        <p:spPr bwMode="auto">
          <a:xfrm>
            <a:off x="3348506" y="3116687"/>
            <a:ext cx="7122018" cy="345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3726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GB" dirty="0" smtClean="0"/>
              <a:t>Causes in the shift in the Demand for Dollars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spcBef>
                <a:spcPct val="60000"/>
              </a:spcBef>
              <a:buClr>
                <a:schemeClr val="tx1"/>
              </a:buClr>
              <a:buFont typeface="Wingdings" panose="05000000000000000000" pitchFamily="2" charset="2"/>
              <a:buChar char="v"/>
              <a:defRPr/>
            </a:pPr>
            <a:r>
              <a:rPr lang="en-US" sz="2400" dirty="0">
                <a:solidFill>
                  <a:schemeClr val="tx1"/>
                </a:solidFill>
              </a:rPr>
              <a:t>Changes in disposable income</a:t>
            </a:r>
          </a:p>
          <a:p>
            <a:pPr lvl="1">
              <a:spcBef>
                <a:spcPct val="60000"/>
              </a:spcBef>
              <a:buClr>
                <a:schemeClr val="tx1"/>
              </a:buClr>
              <a:buFont typeface="Wingdings" panose="05000000000000000000" pitchFamily="2" charset="2"/>
              <a:buChar char="v"/>
              <a:defRPr/>
            </a:pPr>
            <a:r>
              <a:rPr lang="en-US" sz="2400" dirty="0">
                <a:solidFill>
                  <a:schemeClr val="tx1"/>
                </a:solidFill>
              </a:rPr>
              <a:t>Trade restrictions</a:t>
            </a:r>
          </a:p>
          <a:p>
            <a:pPr lvl="1">
              <a:spcBef>
                <a:spcPct val="60000"/>
              </a:spcBef>
              <a:buClr>
                <a:schemeClr val="tx1"/>
              </a:buClr>
              <a:buFont typeface="Wingdings" panose="05000000000000000000" pitchFamily="2" charset="2"/>
              <a:buChar char="v"/>
              <a:defRPr/>
            </a:pPr>
            <a:r>
              <a:rPr lang="en-US" sz="2400" dirty="0">
                <a:solidFill>
                  <a:schemeClr val="tx1"/>
                </a:solidFill>
              </a:rPr>
              <a:t>Perceptions of economic </a:t>
            </a:r>
            <a:r>
              <a:rPr lang="en-US" sz="2400" dirty="0" smtClean="0">
                <a:solidFill>
                  <a:schemeClr val="tx1"/>
                </a:solidFill>
              </a:rPr>
              <a:t>stability</a:t>
            </a:r>
          </a:p>
          <a:p>
            <a:pPr lvl="1">
              <a:spcBef>
                <a:spcPct val="60000"/>
              </a:spcBef>
              <a:buClr>
                <a:schemeClr val="tx1"/>
              </a:buClr>
              <a:buFont typeface="Wingdings" panose="05000000000000000000" pitchFamily="2" charset="2"/>
              <a:buChar char="v"/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Changes </a:t>
            </a:r>
            <a:r>
              <a:rPr lang="en-US" sz="2400" dirty="0">
                <a:solidFill>
                  <a:schemeClr val="tx1"/>
                </a:solidFill>
              </a:rPr>
              <a:t>in real interest rates</a:t>
            </a:r>
          </a:p>
          <a:p>
            <a:pPr lvl="1">
              <a:spcBef>
                <a:spcPct val="60000"/>
              </a:spcBef>
              <a:buClr>
                <a:schemeClr val="tx1"/>
              </a:buClr>
              <a:buFont typeface="Wingdings" panose="05000000000000000000" pitchFamily="2" charset="2"/>
              <a:buChar char="v"/>
              <a:defRPr/>
            </a:pPr>
            <a:r>
              <a:rPr lang="en-US" sz="2400" dirty="0">
                <a:solidFill>
                  <a:schemeClr val="tx1"/>
                </a:solidFill>
              </a:rPr>
              <a:t>Changes in relative prices of goods</a:t>
            </a:r>
          </a:p>
          <a:p>
            <a:pPr lvl="1">
              <a:spcBef>
                <a:spcPct val="60000"/>
              </a:spcBef>
              <a:buClr>
                <a:schemeClr val="tx1"/>
              </a:buClr>
              <a:buFont typeface="Wingdings" panose="05000000000000000000" pitchFamily="2" charset="2"/>
              <a:buChar char="v"/>
              <a:defRPr/>
            </a:pPr>
            <a:r>
              <a:rPr lang="en-US" sz="2400" dirty="0">
                <a:solidFill>
                  <a:schemeClr val="tx1"/>
                </a:solidFill>
              </a:rPr>
              <a:t>Changes in product preferences</a:t>
            </a:r>
          </a:p>
          <a:p>
            <a:pPr>
              <a:buFont typeface="Wingdings" panose="05000000000000000000" pitchFamily="2" charset="2"/>
              <a:buChar char="v"/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0823985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GB" dirty="0" smtClean="0"/>
              <a:t>Role of Exchange Rates </a:t>
            </a:r>
            <a:endParaRPr lang="en-GB" dirty="0"/>
          </a:p>
        </p:txBody>
      </p:sp>
      <p:pic>
        <p:nvPicPr>
          <p:cNvPr id="4" name="Content Placeholder 3" descr="http://ebooks.bfwpub.com/Krugman_AP_Macro/figures/42_2_big.g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35" t="12086" r="2185" b="2927"/>
          <a:stretch>
            <a:fillRect/>
          </a:stretch>
        </p:blipFill>
        <p:spPr bwMode="auto">
          <a:xfrm>
            <a:off x="2859110" y="2343955"/>
            <a:ext cx="8152327" cy="369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95570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GB" dirty="0" smtClean="0"/>
              <a:t>Role of Exchange Rates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altLang="en-US" sz="2400" i="1" dirty="0"/>
              <a:t>Increase</a:t>
            </a:r>
            <a:r>
              <a:rPr lang="en-US" altLang="en-US" sz="2400" dirty="0"/>
              <a:t> in </a:t>
            </a:r>
            <a:r>
              <a:rPr lang="en-US" altLang="en-US" sz="2400" b="1" dirty="0"/>
              <a:t>real interest rates</a:t>
            </a:r>
            <a:r>
              <a:rPr lang="en-US" altLang="en-US" sz="2400" dirty="0"/>
              <a:t> in the United States causes an increase capital inflow into the </a:t>
            </a:r>
            <a:r>
              <a:rPr lang="en-US" altLang="en-US" sz="2400" dirty="0" smtClean="0"/>
              <a:t>U.S</a:t>
            </a:r>
          </a:p>
          <a:p>
            <a:pPr marL="342900" lvl="1" indent="-342900">
              <a:buFont typeface="Wingdings" panose="05000000000000000000" pitchFamily="2" charset="2"/>
              <a:buChar char="v"/>
            </a:pPr>
            <a:r>
              <a:rPr lang="en-US" altLang="en-US" sz="2400" dirty="0"/>
              <a:t>Appreciation of the dollar makes U.S. exports relatively more expensive.</a:t>
            </a:r>
            <a:endParaRPr lang="en-US" altLang="en-US" sz="2400" b="1" dirty="0"/>
          </a:p>
          <a:p>
            <a:pPr marL="0" indent="0">
              <a:buNone/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3456621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0"/>
            <a:ext cx="8911687" cy="1249251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The Equilibrium Exchange Rate</a:t>
            </a:r>
            <a:br>
              <a:rPr lang="en-GB" dirty="0">
                <a:solidFill>
                  <a:schemeClr val="tx1"/>
                </a:solidFill>
              </a:rPr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249251"/>
            <a:ext cx="8915400" cy="4661971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altLang="en-US" dirty="0"/>
              <a:t>Movements in the exchange rate ensure that changes in the financial account and in the current account offset each </a:t>
            </a:r>
            <a:r>
              <a:rPr lang="en-US" altLang="en-US" dirty="0" smtClean="0"/>
              <a:t>other</a:t>
            </a:r>
            <a:endParaRPr lang="en-US" altLang="en-US" b="1" dirty="0"/>
          </a:p>
          <a:p>
            <a:pPr>
              <a:spcBef>
                <a:spcPct val="60000"/>
              </a:spcBef>
              <a:buClr>
                <a:schemeClr val="tx1"/>
              </a:buClr>
              <a:buFont typeface="Wingdings" panose="05000000000000000000" pitchFamily="2" charset="2"/>
              <a:buChar char="v"/>
            </a:pPr>
            <a:r>
              <a:rPr lang="en-US" altLang="en-US" sz="2400" i="1" dirty="0"/>
              <a:t>Dollar appreciates=financial account increases</a:t>
            </a:r>
          </a:p>
          <a:p>
            <a:pPr lvl="1">
              <a:spcBef>
                <a:spcPct val="60000"/>
              </a:spcBef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altLang="en-US" sz="2000" i="1" dirty="0"/>
              <a:t>F</a:t>
            </a:r>
            <a:r>
              <a:rPr lang="en-US" altLang="en-US" sz="2000" i="1" dirty="0" smtClean="0"/>
              <a:t>oreigners </a:t>
            </a:r>
            <a:r>
              <a:rPr lang="en-US" altLang="en-US" sz="2000" i="1" dirty="0"/>
              <a:t>buy less American goods (current account decreases)</a:t>
            </a:r>
          </a:p>
          <a:p>
            <a:pPr>
              <a:spcBef>
                <a:spcPct val="60000"/>
              </a:spcBef>
              <a:buClr>
                <a:schemeClr val="tx1"/>
              </a:buClr>
              <a:buFont typeface="Wingdings" panose="05000000000000000000" pitchFamily="2" charset="2"/>
              <a:buChar char="v"/>
            </a:pPr>
            <a:r>
              <a:rPr lang="en-US" altLang="en-US" sz="2400" i="1" dirty="0"/>
              <a:t>Dollar depreciates=current account (net exports) increase </a:t>
            </a:r>
          </a:p>
          <a:p>
            <a:pPr lvl="1">
              <a:spcBef>
                <a:spcPct val="60000"/>
              </a:spcBef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altLang="en-US" sz="2000" i="1" dirty="0" smtClean="0"/>
              <a:t>Foreigners </a:t>
            </a:r>
            <a:r>
              <a:rPr lang="en-US" altLang="en-US" sz="2000" i="1" dirty="0"/>
              <a:t>buy more American goods (current account increases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047855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The Equilibrium Exchange Rate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altLang="en-US" sz="3200" dirty="0"/>
              <a:t>The exchange rate for any currency is determined by the supply of that currency and the demand for that currency</a:t>
            </a:r>
            <a:endParaRPr lang="en-GB" sz="3200" dirty="0"/>
          </a:p>
        </p:txBody>
      </p:sp>
      <p:pic>
        <p:nvPicPr>
          <p:cNvPr id="5" name="Content Placeholder 4" descr="http://ebooks.bfwpub.com/Krugman_AP_Macro/figures/42_1_big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91" t="9808" r="2921" b="4449"/>
          <a:stretch>
            <a:fillRect/>
          </a:stretch>
        </p:blipFill>
        <p:spPr bwMode="auto">
          <a:xfrm>
            <a:off x="6903076" y="2133600"/>
            <a:ext cx="5370490" cy="4215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4959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The Equilibrium Exchange Rate</a:t>
            </a:r>
            <a:br>
              <a:rPr lang="en-GB" dirty="0">
                <a:solidFill>
                  <a:schemeClr val="tx1"/>
                </a:solidFill>
              </a:rPr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spcBef>
                <a:spcPct val="60000"/>
              </a:spcBef>
              <a:buClr>
                <a:schemeClr val="tx1"/>
              </a:buClr>
              <a:buFont typeface="Wingdings" panose="05000000000000000000" pitchFamily="2" charset="2"/>
              <a:buChar char="q"/>
            </a:pPr>
            <a:r>
              <a:rPr lang="en-US" altLang="en-US" sz="2800" b="1" dirty="0"/>
              <a:t>Depreciation</a:t>
            </a:r>
          </a:p>
          <a:p>
            <a:pPr lvl="1">
              <a:spcBef>
                <a:spcPct val="40000"/>
              </a:spcBef>
              <a:buClr>
                <a:schemeClr val="tx1"/>
              </a:buClr>
              <a:buFont typeface="Courier New" panose="02070309020205020404" pitchFamily="49" charset="0"/>
              <a:buChar char="o"/>
            </a:pPr>
            <a:r>
              <a:rPr lang="en-US" altLang="en-US" sz="2600" dirty="0"/>
              <a:t>An decrease in the exchange value of one nation’s currency in terms of the currency of another nation</a:t>
            </a:r>
          </a:p>
          <a:p>
            <a:pPr>
              <a:spcBef>
                <a:spcPct val="60000"/>
              </a:spcBef>
              <a:buClr>
                <a:schemeClr val="tx1"/>
              </a:buClr>
              <a:buFont typeface="Wingdings" panose="05000000000000000000" pitchFamily="2" charset="2"/>
              <a:buChar char="q"/>
            </a:pPr>
            <a:r>
              <a:rPr lang="en-US" altLang="en-US" sz="2800" b="1" dirty="0"/>
              <a:t>Appreciation</a:t>
            </a:r>
          </a:p>
          <a:p>
            <a:pPr lvl="1">
              <a:spcBef>
                <a:spcPct val="40000"/>
              </a:spcBef>
              <a:buClr>
                <a:schemeClr val="tx1"/>
              </a:buClr>
              <a:buFont typeface="Courier New" panose="02070309020205020404" pitchFamily="49" charset="0"/>
              <a:buChar char="o"/>
            </a:pPr>
            <a:r>
              <a:rPr lang="en-US" altLang="en-US" sz="2600" dirty="0"/>
              <a:t>An increase in the exchange value of one nation’s currency in terms of the currency of another nation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56213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en-US" altLang="en-US" b="1" dirty="0"/>
              <a:t>Exchange Rate Regime</a:t>
            </a:r>
            <a:br>
              <a:rPr lang="en-US" altLang="en-US" b="1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1"/>
              </a:buClr>
              <a:buFont typeface="Wingdings" panose="05000000000000000000" pitchFamily="2" charset="2"/>
              <a:buChar char="q"/>
            </a:pPr>
            <a:r>
              <a:rPr lang="en-US" altLang="en-US" b="1" dirty="0"/>
              <a:t>Exchange Rate Regime</a:t>
            </a:r>
          </a:p>
          <a:p>
            <a:pPr lvl="1">
              <a:buClr>
                <a:schemeClr val="tx1"/>
              </a:buClr>
              <a:buFont typeface="Courier New" panose="02070309020205020404" pitchFamily="49" charset="0"/>
              <a:buChar char="o"/>
            </a:pPr>
            <a:r>
              <a:rPr lang="en-US" altLang="en-US" dirty="0"/>
              <a:t>A rule governing policy toward the exchange </a:t>
            </a:r>
            <a:r>
              <a:rPr lang="en-US" altLang="en-US" dirty="0" smtClean="0"/>
              <a:t>rate</a:t>
            </a:r>
          </a:p>
          <a:p>
            <a:pPr lvl="1">
              <a:buClr>
                <a:schemeClr val="tx1"/>
              </a:buClr>
              <a:buFont typeface="Courier New" panose="02070309020205020404" pitchFamily="49" charset="0"/>
              <a:buChar char="o"/>
            </a:pPr>
            <a:r>
              <a:rPr lang="en-US" altLang="en-US" dirty="0" smtClean="0"/>
              <a:t> </a:t>
            </a:r>
            <a:r>
              <a:rPr lang="en-US" altLang="en-US" dirty="0"/>
              <a:t>There are two main kinds of </a:t>
            </a:r>
            <a:r>
              <a:rPr lang="en-US" altLang="en-US" i="1" dirty="0"/>
              <a:t>exchange rate regimes</a:t>
            </a:r>
            <a:endParaRPr lang="en-US" altLang="en-US" dirty="0"/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altLang="en-US" b="1" dirty="0"/>
              <a:t>Fixed Exchange Rates</a:t>
            </a:r>
          </a:p>
          <a:p>
            <a:pPr lvl="1">
              <a:buClr>
                <a:schemeClr val="tx1"/>
              </a:buClr>
              <a:buFont typeface="Courier New" panose="02070309020205020404" pitchFamily="49" charset="0"/>
              <a:buChar char="o"/>
            </a:pPr>
            <a:r>
              <a:rPr lang="en-US" altLang="en-US" dirty="0"/>
              <a:t>When government keeps the exchange rate against some other currency at or near a particular target.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altLang="en-US" b="1" dirty="0"/>
              <a:t>Floating Exchange Rates</a:t>
            </a:r>
          </a:p>
          <a:p>
            <a:pPr lvl="1">
              <a:buClr>
                <a:schemeClr val="tx1"/>
              </a:buClr>
              <a:buFont typeface="Courier New" panose="02070309020205020404" pitchFamily="49" charset="0"/>
              <a:buChar char="o"/>
            </a:pPr>
            <a:r>
              <a:rPr lang="en-US" altLang="en-US" dirty="0"/>
              <a:t>When government lets the exchange rate go wherever the market takes it.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268659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Exchange rate risk</a:t>
            </a:r>
            <a:br>
              <a:rPr lang="en-GB" b="1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GB" sz="2800" dirty="0"/>
              <a:t>Exchange rate </a:t>
            </a:r>
            <a:r>
              <a:rPr lang="en-GB" sz="2800" dirty="0" smtClean="0"/>
              <a:t>risk, </a:t>
            </a:r>
            <a:r>
              <a:rPr lang="en-GB" sz="2800" dirty="0"/>
              <a:t>is the financial risk arising from fluctuations in the value of a base currency against a foreign currency in which a company or </a:t>
            </a:r>
            <a:r>
              <a:rPr lang="en-GB" sz="2800" dirty="0" smtClean="0"/>
              <a:t>individual </a:t>
            </a:r>
            <a:r>
              <a:rPr lang="en-GB" sz="2800" dirty="0"/>
              <a:t>has assets or </a:t>
            </a:r>
            <a:r>
              <a:rPr lang="en-GB" sz="2800" dirty="0" smtClean="0"/>
              <a:t>obligations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sz="2800" dirty="0" smtClean="0"/>
              <a:t>To </a:t>
            </a:r>
            <a:r>
              <a:rPr lang="en-GB" sz="2800" dirty="0"/>
              <a:t>offset exchange rate risk, foreign exchange risk management strategies, which involve hedging currency exposures using financial derivatives such </a:t>
            </a:r>
            <a:r>
              <a:rPr lang="en-GB" sz="2800" dirty="0" smtClean="0"/>
              <a:t>as forward contracts, </a:t>
            </a:r>
            <a:r>
              <a:rPr lang="en-GB" sz="2800" dirty="0"/>
              <a:t>futures or </a:t>
            </a:r>
            <a:r>
              <a:rPr lang="en-GB" sz="2800" dirty="0" smtClean="0"/>
              <a:t>options.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8919246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References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sz="2800" dirty="0"/>
              <a:t>Betts, C. M., &amp; Kehoe, T. J. (2006). US real exchange rate fluctuations and relative price fluctuations. </a:t>
            </a:r>
            <a:r>
              <a:rPr lang="en-GB" sz="2800" i="1" dirty="0"/>
              <a:t>Journal of Monetary Economics</a:t>
            </a:r>
            <a:r>
              <a:rPr lang="en-GB" sz="2800" dirty="0"/>
              <a:t>, </a:t>
            </a:r>
            <a:r>
              <a:rPr lang="en-GB" sz="2800" i="1" dirty="0"/>
              <a:t>53</a:t>
            </a:r>
            <a:r>
              <a:rPr lang="en-GB" sz="2800" dirty="0"/>
              <a:t>(7), </a:t>
            </a:r>
            <a:r>
              <a:rPr lang="en-GB" sz="2800" dirty="0" smtClean="0"/>
              <a:t>1297-1326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800" dirty="0" smtClean="0"/>
              <a:t>Dominguez</a:t>
            </a:r>
            <a:r>
              <a:rPr lang="en-GB" sz="2800" dirty="0"/>
              <a:t>, K. M., &amp; </a:t>
            </a:r>
            <a:r>
              <a:rPr lang="en-GB" sz="2800" dirty="0" err="1"/>
              <a:t>Tesar</a:t>
            </a:r>
            <a:r>
              <a:rPr lang="en-GB" sz="2800" dirty="0"/>
              <a:t>, L. L. (2006). Exchange rate exposure. </a:t>
            </a:r>
            <a:r>
              <a:rPr lang="en-GB" sz="2800" i="1" dirty="0"/>
              <a:t>Journal of international Economics</a:t>
            </a:r>
            <a:r>
              <a:rPr lang="en-GB" sz="2800" dirty="0"/>
              <a:t>, </a:t>
            </a:r>
            <a:r>
              <a:rPr lang="en-GB" sz="2800" i="1" dirty="0"/>
              <a:t>68</a:t>
            </a:r>
            <a:r>
              <a:rPr lang="en-GB" sz="2800" dirty="0"/>
              <a:t>(1), </a:t>
            </a:r>
            <a:r>
              <a:rPr lang="en-GB" sz="2800" dirty="0" smtClean="0"/>
              <a:t>188-218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771778108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292</TotalTime>
  <Words>519</Words>
  <Application>Microsoft Office PowerPoint</Application>
  <PresentationFormat>Widescreen</PresentationFormat>
  <Paragraphs>57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Century Gothic</vt:lpstr>
      <vt:lpstr>Courier New</vt:lpstr>
      <vt:lpstr>Wingdings</vt:lpstr>
      <vt:lpstr>Wingdings 2</vt:lpstr>
      <vt:lpstr>Wingdings 3</vt:lpstr>
      <vt:lpstr>Wisp</vt:lpstr>
      <vt:lpstr>EXCHANGE RATES </vt:lpstr>
      <vt:lpstr>Introduction </vt:lpstr>
      <vt:lpstr>How Supply and  Demand Determine Exchange Rates </vt:lpstr>
      <vt:lpstr>Changes in Demand or Supply </vt:lpstr>
      <vt:lpstr>Causes in the shift in the Demand for Dollars </vt:lpstr>
      <vt:lpstr>Role of Exchange Rates </vt:lpstr>
      <vt:lpstr>Role of Exchange Rates</vt:lpstr>
      <vt:lpstr>The Equilibrium Exchange Rate </vt:lpstr>
      <vt:lpstr>The Equilibrium Exchange Rate</vt:lpstr>
      <vt:lpstr>The Equilibrium Exchange Rate </vt:lpstr>
      <vt:lpstr>Exchange Rate Regime </vt:lpstr>
      <vt:lpstr>Exchange rate risk </vt:lpstr>
      <vt:lpstr>References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EXCHANGE RATES</dc:title>
  <dc:creator>Dennis Menge</dc:creator>
  <cp:lastModifiedBy>Dennis Menge</cp:lastModifiedBy>
  <cp:revision>13</cp:revision>
  <dcterms:created xsi:type="dcterms:W3CDTF">2019-06-18T16:36:39Z</dcterms:created>
  <dcterms:modified xsi:type="dcterms:W3CDTF">2019-06-18T21:29:38Z</dcterms:modified>
</cp:coreProperties>
</file>